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12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38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84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36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9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28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97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29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66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8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41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843D9-6A0E-4821-BD83-E283734A386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B8F99-4199-4221-99A3-CE032A34D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yweb.cz/web/schemata/jaderna/index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icko.cz/clanek/casopis-abc/3817/kursk-pripad-uzavren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nd01.jxs.cz/679/887/1bf8c87fcb_27286026_o2.jpg" TargetMode="External"/><Relationship Id="rId2" Type="http://schemas.openxmlformats.org/officeDocument/2006/relationships/hyperlink" Target="http://www.irucz.ru/img/foto_big2/tyc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Jadern%C3%A1_energie" TargetMode="External"/><Relationship Id="rId5" Type="http://schemas.openxmlformats.org/officeDocument/2006/relationships/hyperlink" Target="http://fyzika.jreichl.com/data/Mikro_4jaderka_soubory/image156.jpg" TargetMode="External"/><Relationship Id="rId4" Type="http://schemas.openxmlformats.org/officeDocument/2006/relationships/hyperlink" Target="http://www.cez.cz/edee/content/microsites/nuklearni/anim/tyc0.gi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1028" name="Obrázek 2" descr="OPVK_hor_zakladni_logolink_RGB_c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328" y="545163"/>
            <a:ext cx="6688138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9512" y="619815"/>
            <a:ext cx="8568952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endParaRPr lang="cs-CZ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b="1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b="1" dirty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b="1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b="1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b="1" dirty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b="1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Základní škola Emila Zátopka Zlín, příspěvková organizace, Štefánikova 2701, 761 25 Zlín</a:t>
            </a: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EU PENÍZE ŠKOLÁM</a:t>
            </a: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OP VK- 1. 4. Zlepšení podmínek pro vzdělávání na základních školách</a:t>
            </a: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Číslo projektu: CZ.1.07/1.4.00/21.1395</a:t>
            </a: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Název projektu: Škola a sport</a:t>
            </a: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VY_32_INOVACE_355</a:t>
            </a: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Autor DUM: Irena </a:t>
            </a:r>
            <a:r>
              <a:rPr lang="cs-CZ" sz="1200" dirty="0" err="1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Heimová</a:t>
            </a:r>
            <a:endParaRPr lang="cs-CZ" sz="1200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Datum (období), kdy byl materiál vytvořen: květen 2013</a:t>
            </a: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Ročník, pro který je materiál vytvořen: 9. ročník</a:t>
            </a: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Vzdělávací oblast, obor, tematický okruh, téma: Člověk a příroda, fyzika, jaderná energie</a:t>
            </a: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Anotace-metodický list: Žáci se seznámí se základními součásti jaderného reaktoru, pochopí funkci moderátoru, chladiva, regulačních a havarijních tyčí. Seznámí se s funkcí parogenerátoru, primárního </a:t>
            </a:r>
            <a:r>
              <a:rPr lang="cs-CZ" sz="120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a sekundárního okruhu. </a:t>
            </a: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,Bold" charset="-18"/>
              </a:rPr>
              <a:t>Prezentace vytvořená v programu PowerPoint.</a:t>
            </a: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,Bold" charset="-18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Materiál je určen pro bezplatné používání pro potřeby výuky a vzdělávání na všech typech škol a školských zařízení. Jakékoliv další využití podléhá Autorskému zákonu.</a:t>
            </a:r>
            <a:endParaRPr lang="cs-CZ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54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6" y="0"/>
            <a:ext cx="8389312" cy="456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4509120"/>
            <a:ext cx="8229600" cy="208823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Chladící okruh – voda odnímá páře v kondenzátoru skupenské teplo kondenzační a tím se zahřívá</a:t>
            </a:r>
          </a:p>
          <a:p>
            <a:r>
              <a:rPr lang="cs-CZ" sz="2400" dirty="0" smtClean="0"/>
              <a:t>Tato teplá voda se vede do chladících věží, kde je přirozeným tahem proudícího vzduchu ochlazována , a stéká do bazénů pod věžemi</a:t>
            </a:r>
          </a:p>
          <a:p>
            <a:r>
              <a:rPr lang="cs-CZ" sz="2400" dirty="0" smtClean="0"/>
              <a:t>Odtud se čerpá znovu do trubek, část vody  se odpaří a uniká jako pára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43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http://www.energyweb.cz/web/schemata/jaderna/index.htm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21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476672"/>
            <a:ext cx="822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dirty="0"/>
              <a:t>Sovětská jaderná ponorka Kursk se potopila 12. srpna 2000 s celou svou posádkou. </a:t>
            </a:r>
            <a:r>
              <a:rPr lang="cs-CZ" dirty="0" smtClean="0"/>
              <a:t>Katastrofu </a:t>
            </a:r>
            <a:r>
              <a:rPr lang="cs-CZ" dirty="0"/>
              <a:t>nikdo nepřežil. </a:t>
            </a:r>
          </a:p>
        </p:txBody>
      </p:sp>
      <p:pic>
        <p:nvPicPr>
          <p:cNvPr id="5122" name="Picture 2" descr="http://img.blesk.cz/static/old_abc/imgdb/original/phpvjYu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115008" cy="414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99592" y="63093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/>
              </a:rPr>
              <a:t>http://www.abicko.cz/clanek/casopis-abc/3817/kursk-pripad-uzavren.html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1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900" dirty="0" smtClean="0">
                <a:hlinkClick r:id="rId2"/>
              </a:rPr>
              <a:t>http://www.irucz.ru/img/foto_big2/tyce.jpg</a:t>
            </a:r>
            <a:endParaRPr lang="cs-CZ" sz="900" dirty="0" smtClean="0"/>
          </a:p>
          <a:p>
            <a:r>
              <a:rPr lang="cs-CZ" sz="900" dirty="0" smtClean="0">
                <a:hlinkClick r:id="rId3"/>
              </a:rPr>
              <a:t>http://nd01.jxs.cz/679/887/1bf8c87fcb_27286026_o2.jpg</a:t>
            </a:r>
            <a:endParaRPr lang="cs-CZ" sz="900" dirty="0" smtClean="0"/>
          </a:p>
          <a:p>
            <a:r>
              <a:rPr lang="cs-CZ" sz="900" dirty="0" smtClean="0">
                <a:hlinkClick r:id="rId4"/>
              </a:rPr>
              <a:t>http://www.cez.cz/edee/content/microsites/nuklearni/anim/tyc0.gif</a:t>
            </a:r>
            <a:endParaRPr lang="cs-CZ" sz="900" dirty="0" smtClean="0"/>
          </a:p>
          <a:p>
            <a:r>
              <a:rPr lang="cs-CZ" sz="900" dirty="0" smtClean="0">
                <a:hlinkClick r:id="rId5"/>
              </a:rPr>
              <a:t>http://fyzika.jreichl.com/data/Mikro_4jaderka_soubory/image156.jpg</a:t>
            </a:r>
            <a:endParaRPr lang="cs-CZ" sz="900" dirty="0" smtClean="0"/>
          </a:p>
          <a:p>
            <a:r>
              <a:rPr lang="cs-CZ" sz="900" dirty="0" smtClean="0"/>
              <a:t>KOLÁŘOVÁ, Růžena. </a:t>
            </a:r>
            <a:r>
              <a:rPr lang="cs-CZ" sz="900" i="1" dirty="0" smtClean="0"/>
              <a:t>Fyzika pro 9. ročník základní školy</a:t>
            </a:r>
            <a:r>
              <a:rPr lang="cs-CZ" sz="900" dirty="0" smtClean="0"/>
              <a:t>. Praha: Prometheus, 2008, 236 s. ISBN 978-807-1961-932</a:t>
            </a:r>
          </a:p>
          <a:p>
            <a:r>
              <a:rPr lang="cs-CZ" sz="900">
                <a:hlinkClick r:id="rId6"/>
              </a:rPr>
              <a:t>http://</a:t>
            </a:r>
            <a:r>
              <a:rPr lang="cs-CZ" sz="900" smtClean="0">
                <a:hlinkClick r:id="rId6"/>
              </a:rPr>
              <a:t>cs.wikipedia.org/wiki/Jadern%C3%A1_energie</a:t>
            </a:r>
            <a:endParaRPr lang="cs-CZ" sz="900" smtClean="0"/>
          </a:p>
          <a:p>
            <a:pPr marL="0" indent="0">
              <a:buNone/>
            </a:pPr>
            <a:r>
              <a:rPr lang="cs-CZ" sz="900" smtClean="0"/>
              <a:t>. 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81089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Jaderný reaktor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42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Využití jaderné energie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848600" cy="4565104"/>
          </a:xfrm>
        </p:spPr>
        <p:txBody>
          <a:bodyPr>
            <a:normAutofit/>
          </a:bodyPr>
          <a:lstStyle/>
          <a:p>
            <a:r>
              <a:rPr lang="cs-CZ" dirty="0"/>
              <a:t>Nejvýznamnějším využitím jaderné 	energie je výroba elektřiny v </a:t>
            </a:r>
            <a:r>
              <a:rPr lang="cs-CZ" dirty="0" smtClean="0"/>
              <a:t>jaderných </a:t>
            </a:r>
            <a:r>
              <a:rPr lang="cs-CZ" dirty="0"/>
              <a:t>elektrárnách. </a:t>
            </a:r>
            <a:endParaRPr lang="cs-CZ" dirty="0" smtClean="0"/>
          </a:p>
          <a:p>
            <a:r>
              <a:rPr lang="cs-CZ" dirty="0" smtClean="0"/>
              <a:t>V jaderných elektrárnách se vyrábí cca. 17% elektřiny z celého světa</a:t>
            </a:r>
          </a:p>
          <a:p>
            <a:pPr>
              <a:buClr>
                <a:schemeClr val="hlink"/>
              </a:buClr>
              <a:buFontTx/>
              <a:buChar char="•"/>
            </a:pPr>
            <a:r>
              <a:rPr lang="cs-CZ" dirty="0"/>
              <a:t> Jaderné reaktory se používají také k </a:t>
            </a:r>
            <a:r>
              <a:rPr lang="cs-CZ" dirty="0" smtClean="0"/>
              <a:t>pohonu </a:t>
            </a:r>
            <a:r>
              <a:rPr lang="cs-CZ" dirty="0"/>
              <a:t>lodí a ponorek nebo </a:t>
            </a:r>
            <a:r>
              <a:rPr lang="cs-CZ" dirty="0" smtClean="0"/>
              <a:t>např. k </a:t>
            </a:r>
            <a:r>
              <a:rPr lang="cs-CZ" dirty="0"/>
              <a:t>ohřevu vody.</a:t>
            </a:r>
          </a:p>
          <a:p>
            <a:endParaRPr lang="cs-CZ" dirty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431925" y="4648200"/>
            <a:ext cx="5197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52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15975" y="692696"/>
            <a:ext cx="7391400" cy="5760640"/>
          </a:xfrm>
        </p:spPr>
        <p:txBody>
          <a:bodyPr>
            <a:normAutofit/>
          </a:bodyPr>
          <a:lstStyle/>
          <a:p>
            <a:r>
              <a:rPr lang="cs-CZ" dirty="0"/>
              <a:t>První úspěšný pokus s jaderným štěpením provedli v roce 1938 v Berlíně. </a:t>
            </a:r>
            <a:endParaRPr lang="cs-CZ" dirty="0" smtClean="0"/>
          </a:p>
          <a:p>
            <a:r>
              <a:rPr lang="cs-CZ" dirty="0" smtClean="0"/>
              <a:t>K výrobě elektřiny byl jaderný reaktor poprvé využit v roce 1951 v USA.</a:t>
            </a:r>
          </a:p>
          <a:p>
            <a:r>
              <a:rPr lang="cs-CZ" dirty="0" smtClean="0"/>
              <a:t>První jaderná elektrárna byla spuštěna v roce 1954 v SSSR</a:t>
            </a:r>
          </a:p>
          <a:p>
            <a:r>
              <a:rPr lang="cs-CZ" dirty="0" smtClean="0"/>
              <a:t>První komerční jadrná elektrárna byla elektrárna v </a:t>
            </a:r>
            <a:r>
              <a:rPr lang="cs-CZ" dirty="0" err="1" smtClean="0"/>
              <a:t>Calder</a:t>
            </a:r>
            <a:r>
              <a:rPr lang="cs-CZ" dirty="0" smtClean="0"/>
              <a:t> </a:t>
            </a:r>
            <a:r>
              <a:rPr lang="cs-CZ" dirty="0" err="1" smtClean="0"/>
              <a:t>Hall</a:t>
            </a:r>
            <a:r>
              <a:rPr lang="cs-CZ" dirty="0" smtClean="0"/>
              <a:t> v Británii.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419600" y="5105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615233" y="4128655"/>
            <a:ext cx="7239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86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4032448"/>
          </a:xfrm>
        </p:spPr>
        <p:txBody>
          <a:bodyPr/>
          <a:lstStyle/>
          <a:p>
            <a:r>
              <a:rPr lang="cs-CZ" dirty="0" smtClean="0"/>
              <a:t>V jaderném reaktoru probíhá řetězová reakce štěpení uranu 235</a:t>
            </a:r>
          </a:p>
          <a:p>
            <a:r>
              <a:rPr lang="cs-CZ" dirty="0" smtClean="0"/>
              <a:t>Palivo se vkládá do reaktoru v podobě palivových článků:</a:t>
            </a:r>
          </a:p>
          <a:p>
            <a:pPr lvl="1"/>
            <a:r>
              <a:rPr lang="cs-CZ" dirty="0" smtClean="0"/>
              <a:t>Uranové tyče nebo tablety zabudované do kovových pouzder</a:t>
            </a:r>
          </a:p>
          <a:p>
            <a:r>
              <a:rPr lang="cs-CZ" dirty="0" smtClean="0"/>
              <a:t>Řetězová reakce probíhá v </a:t>
            </a:r>
            <a:r>
              <a:rPr lang="cs-CZ" b="1" i="1" dirty="0" smtClean="0"/>
              <a:t>aktivní zóně</a:t>
            </a:r>
            <a:endParaRPr lang="cs-CZ" b="1" i="1" dirty="0"/>
          </a:p>
        </p:txBody>
      </p:sp>
      <p:pic>
        <p:nvPicPr>
          <p:cNvPr id="1026" name="Picture 2" descr="http://www.irucz.ru/img/foto_big2/ty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3816424" cy="227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nd01.jxs.cz/679/887/1bf8c87fcb_27286026_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45667"/>
            <a:ext cx="390525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33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cs-CZ" b="1" i="1" dirty="0" smtClean="0"/>
              <a:t>Moderátor</a:t>
            </a:r>
            <a:r>
              <a:rPr lang="cs-CZ" dirty="0" smtClean="0"/>
              <a:t> (zpomalovač) – zpomaluje neutrony vyletující  z jader při štěpení</a:t>
            </a:r>
          </a:p>
          <a:p>
            <a:pPr lvl="1"/>
            <a:r>
              <a:rPr lang="cs-CZ" dirty="0" smtClean="0"/>
              <a:t>Voda, grafit</a:t>
            </a:r>
          </a:p>
          <a:p>
            <a:r>
              <a:rPr lang="cs-CZ" b="1" i="1" dirty="0" smtClean="0"/>
              <a:t>Regulační tyče </a:t>
            </a:r>
            <a:r>
              <a:rPr lang="cs-CZ" dirty="0" smtClean="0"/>
              <a:t>– slouží k ovládání reaktoru – pohlcují přebytečné neutrony </a:t>
            </a:r>
          </a:p>
          <a:p>
            <a:pPr lvl="1"/>
            <a:r>
              <a:rPr lang="cs-CZ" dirty="0" smtClean="0"/>
              <a:t>Z kadmia nebo oceli s příměsí boru</a:t>
            </a:r>
          </a:p>
          <a:p>
            <a:r>
              <a:rPr lang="cs-CZ" dirty="0" smtClean="0"/>
              <a:t>Zasouváním a vysouváním těchto tyčí z aktivní zóny se mění výkon reaktoru</a:t>
            </a:r>
          </a:p>
          <a:p>
            <a:r>
              <a:rPr lang="cs-CZ" b="1" i="1" dirty="0" smtClean="0"/>
              <a:t>Havarijní tyče </a:t>
            </a:r>
            <a:r>
              <a:rPr lang="cs-CZ" dirty="0" smtClean="0"/>
              <a:t>– pokud by se počet neutronů začal nebezpečně zvětšovat, zasunou se automaticky a řetězovou reakci zastaví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71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cez.cz/edee/content/microsites/nuklearni/anim/tyc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3068340" cy="498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fyzika.jreichl.com/data/Mikro_4jaderka_soubory/image1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217" y="404664"/>
            <a:ext cx="4392488" cy="54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73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6" y="0"/>
            <a:ext cx="8389312" cy="456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4509120"/>
            <a:ext cx="8229600" cy="20882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Reaktor je chlazen vodou (tlaková nádoba)</a:t>
            </a:r>
          </a:p>
          <a:p>
            <a:r>
              <a:rPr lang="cs-CZ" sz="2400" dirty="0" smtClean="0"/>
              <a:t>Horká voda koluje primárním okruhem a odevzdává část své </a:t>
            </a:r>
            <a:r>
              <a:rPr lang="cs-CZ" sz="2400" dirty="0" err="1" smtClean="0"/>
              <a:t>vnitří</a:t>
            </a:r>
            <a:r>
              <a:rPr lang="cs-CZ" sz="2400" dirty="0" smtClean="0"/>
              <a:t> energie v parogenerátoru (vyvíječ páry)</a:t>
            </a:r>
          </a:p>
          <a:p>
            <a:r>
              <a:rPr lang="cs-CZ" sz="2400" dirty="0" smtClean="0"/>
              <a:t>Ten je součástí sekundárního okruhu</a:t>
            </a:r>
          </a:p>
        </p:txBody>
      </p:sp>
    </p:spTree>
    <p:extLst>
      <p:ext uri="{BB962C8B-B14F-4D97-AF65-F5344CB8AC3E}">
        <p14:creationId xmlns:p14="http://schemas.microsoft.com/office/powerpoint/2010/main" val="69464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6" y="0"/>
            <a:ext cx="8389312" cy="456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4509120"/>
            <a:ext cx="8229600" cy="20882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Pára je vedena na turbíny – výroba el. energie</a:t>
            </a:r>
          </a:p>
          <a:p>
            <a:r>
              <a:rPr lang="cs-CZ" sz="2400" dirty="0" smtClean="0"/>
              <a:t>Pára, která odevzdala energii v turbínách, se odvádí do kondenzátorů, kde se chladí a zkapalňuje</a:t>
            </a:r>
          </a:p>
          <a:p>
            <a:r>
              <a:rPr lang="cs-CZ" sz="2400" dirty="0" smtClean="0"/>
              <a:t>Vzniklá voda se přes čerpadlo vrací zpět do parogenerátoru</a:t>
            </a:r>
          </a:p>
        </p:txBody>
      </p:sp>
    </p:spTree>
    <p:extLst>
      <p:ext uri="{BB962C8B-B14F-4D97-AF65-F5344CB8AC3E}">
        <p14:creationId xmlns:p14="http://schemas.microsoft.com/office/powerpoint/2010/main" val="173776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492</Words>
  <Application>Microsoft Office PowerPoint</Application>
  <PresentationFormat>Předvádění na obrazovce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Jaderný reaktor</vt:lpstr>
      <vt:lpstr>Využití jaderné energie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Jaderný reaktor</dc:title>
  <dc:creator>Administrator</dc:creator>
  <cp:lastModifiedBy>Administrator</cp:lastModifiedBy>
  <cp:revision>12</cp:revision>
  <dcterms:created xsi:type="dcterms:W3CDTF">2013-05-13T13:46:19Z</dcterms:created>
  <dcterms:modified xsi:type="dcterms:W3CDTF">2014-05-15T08:46:29Z</dcterms:modified>
</cp:coreProperties>
</file>