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8" r:id="rId25"/>
    <p:sldId id="279" r:id="rId26"/>
    <p:sldId id="260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71" autoAdjust="0"/>
  </p:normalViewPr>
  <p:slideViewPr>
    <p:cSldViewPr>
      <p:cViewPr>
        <p:scale>
          <a:sx n="100" d="100"/>
          <a:sy n="100" d="100"/>
        </p:scale>
        <p:origin x="-504" y="11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8EE5-98F7-4B17-81A9-38BAC696AE74}" type="datetimeFigureOut">
              <a:rPr lang="cs-CZ" smtClean="0"/>
              <a:t>14.10.2013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C053-6C69-4171-A2F7-B0EFBAD5D8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459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8EE5-98F7-4B17-81A9-38BAC696AE74}" type="datetimeFigureOut">
              <a:rPr lang="cs-CZ" smtClean="0"/>
              <a:t>14.10.2013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C053-6C69-4171-A2F7-B0EFBAD5D8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914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8EE5-98F7-4B17-81A9-38BAC696AE74}" type="datetimeFigureOut">
              <a:rPr lang="cs-CZ" smtClean="0"/>
              <a:t>14.10.2013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C053-6C69-4171-A2F7-B0EFBAD5D8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788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8EE5-98F7-4B17-81A9-38BAC696AE74}" type="datetimeFigureOut">
              <a:rPr lang="cs-CZ" smtClean="0"/>
              <a:t>14.10.2013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C053-6C69-4171-A2F7-B0EFBAD5D8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59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8EE5-98F7-4B17-81A9-38BAC696AE74}" type="datetimeFigureOut">
              <a:rPr lang="cs-CZ" smtClean="0"/>
              <a:t>14.10.2013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C053-6C69-4171-A2F7-B0EFBAD5D8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5360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8EE5-98F7-4B17-81A9-38BAC696AE74}" type="datetimeFigureOut">
              <a:rPr lang="cs-CZ" smtClean="0"/>
              <a:t>14.10.2013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C053-6C69-4171-A2F7-B0EFBAD5D8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09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8EE5-98F7-4B17-81A9-38BAC696AE74}" type="datetimeFigureOut">
              <a:rPr lang="cs-CZ" smtClean="0"/>
              <a:t>14.10.2013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C053-6C69-4171-A2F7-B0EFBAD5D8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272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8EE5-98F7-4B17-81A9-38BAC696AE74}" type="datetimeFigureOut">
              <a:rPr lang="cs-CZ" smtClean="0"/>
              <a:t>14.10.2013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C053-6C69-4171-A2F7-B0EFBAD5D8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945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8EE5-98F7-4B17-81A9-38BAC696AE74}" type="datetimeFigureOut">
              <a:rPr lang="cs-CZ" smtClean="0"/>
              <a:t>14.10.2013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C053-6C69-4171-A2F7-B0EFBAD5D8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37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8EE5-98F7-4B17-81A9-38BAC696AE74}" type="datetimeFigureOut">
              <a:rPr lang="cs-CZ" smtClean="0"/>
              <a:t>14.10.2013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C053-6C69-4171-A2F7-B0EFBAD5D8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7127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F8EE5-98F7-4B17-81A9-38BAC696AE74}" type="datetimeFigureOut">
              <a:rPr lang="cs-CZ" smtClean="0"/>
              <a:t>14.10.2013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6C053-6C69-4171-A2F7-B0EFBAD5D8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084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F8EE5-98F7-4B17-81A9-38BAC696AE74}" type="datetimeFigureOut">
              <a:rPr lang="cs-CZ" smtClean="0"/>
              <a:t>14.10.2013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6C053-6C69-4171-A2F7-B0EFBAD5D8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676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wmf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fyzika.jreichl.com/data/optika/33_opticke_pristroje_soubory/image036.jpg" TargetMode="External"/><Relationship Id="rId13" Type="http://schemas.openxmlformats.org/officeDocument/2006/relationships/hyperlink" Target="http://www.jenprozeny.cz/sites/default/files/imagecache/dust_nodegrid_zoom/gallery/25329/60024.jpg" TargetMode="External"/><Relationship Id="rId3" Type="http://schemas.openxmlformats.org/officeDocument/2006/relationships/hyperlink" Target="http://www.sdilej.eu/pics/e7c51e59a908c30a2cbe7696dbc9a7d6.jpg" TargetMode="External"/><Relationship Id="rId7" Type="http://schemas.openxmlformats.org/officeDocument/2006/relationships/hyperlink" Target="http://fyzika.gbn.cz/phprs/image/fyzika/optika/dal_kepler.jpg" TargetMode="External"/><Relationship Id="rId12" Type="http://schemas.openxmlformats.org/officeDocument/2006/relationships/hyperlink" Target="http://www.aldebaran.cz/glossary/print.php?id=657" TargetMode="External"/><Relationship Id="rId2" Type="http://schemas.openxmlformats.org/officeDocument/2006/relationships/hyperlink" Target="http://www.tichanek.cz/g4v/4obr3_velikosti_dle_zorny_uhel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thumb/f/f0/Opticke_zobrazeni_mikroskop.svg/450px-Opticke_zobrazeni_mikroskop.svg.png" TargetMode="External"/><Relationship Id="rId11" Type="http://schemas.openxmlformats.org/officeDocument/2006/relationships/hyperlink" Target="http://upload.wikimedia.org/wikipedia/commons/thumb/3/3d/Opticke_zobrazeni_dalekohled_cassegrain.svg/724px-Opticke_zobrazeni_dalekohled_cassegrain.svg.png" TargetMode="External"/><Relationship Id="rId5" Type="http://schemas.openxmlformats.org/officeDocument/2006/relationships/hyperlink" Target="http://b.vimeocdn.com/ts/251/344/251344133_640.jpg" TargetMode="External"/><Relationship Id="rId10" Type="http://schemas.openxmlformats.org/officeDocument/2006/relationships/hyperlink" Target="http://fyzweb.cz/materialy/bizarni_kramy/daleka1.gif" TargetMode="External"/><Relationship Id="rId4" Type="http://schemas.openxmlformats.org/officeDocument/2006/relationships/hyperlink" Target="http://fyzika.jreichl.com/data/optika/33_opticke_pristroje_soubory/image013.png" TargetMode="External"/><Relationship Id="rId9" Type="http://schemas.openxmlformats.org/officeDocument/2006/relationships/hyperlink" Target="http://fyzika.gbn.cz/phprs/image/fyzika/optika/dal_new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Nqd6t1inhC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79512" y="712148"/>
            <a:ext cx="8568952" cy="557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endParaRPr lang="cs-CZ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200" b="1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Times New Roman,Bold" charset="-18"/>
            </a:endParaRP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200" b="1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Times New Roman,Bold" charset="-18"/>
            </a:endParaRP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200" b="1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Times New Roman,Bold" charset="-18"/>
            </a:endParaRP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200" b="1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Times New Roman,Bold" charset="-18"/>
            </a:endParaRP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200" b="1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Times New Roman,Bold" charset="-18"/>
            </a:endParaRP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200" b="1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Times New Roman,Bold" charset="-18"/>
            </a:endParaRP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,Bold" charset="-18"/>
              </a:rPr>
              <a:t>Základní škola Emila Zátopka Zlín, příspěvková organizace, Štefánikova 2701, 761 25 Zlín</a:t>
            </a:r>
            <a:endParaRPr lang="cs-CZ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,Bold" charset="-18"/>
              </a:rPr>
              <a:t>EU PENÍZE ŠKOLÁM</a:t>
            </a:r>
            <a:endParaRPr lang="cs-CZ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,Bold" charset="-18"/>
              </a:rPr>
              <a:t>OP VK- 1. 4. Zlepšení podmínek pro vzdělávání na základních školách</a:t>
            </a:r>
            <a:endParaRPr lang="cs-CZ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,Bold" charset="-18"/>
              </a:rPr>
              <a:t>Číslo projektu: CZ.1.07/1.4.00/21.1395</a:t>
            </a:r>
            <a:endParaRPr lang="cs-CZ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200" b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,Bold" charset="-18"/>
              </a:rPr>
              <a:t>Název projektu: Škola a sport</a:t>
            </a: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,Bold" charset="-18"/>
              </a:rPr>
              <a:t>VY_32_INOVACE_350</a:t>
            </a:r>
            <a:endParaRPr lang="cs-CZ" sz="1200" b="1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Times New Roman,Bold" charset="-18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,Bold" charset="-18"/>
              </a:rPr>
              <a:t>Autor DUM: Irena </a:t>
            </a:r>
            <a:r>
              <a:rPr lang="cs-CZ" sz="1200" dirty="0" err="1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,Bold" charset="-18"/>
              </a:rPr>
              <a:t>Heimová</a:t>
            </a:r>
            <a:endParaRPr lang="cs-CZ" sz="1200" dirty="0">
              <a:solidFill>
                <a:prstClr val="black"/>
              </a:solidFill>
              <a:latin typeface="Arial" pitchFamily="34" charset="0"/>
              <a:ea typeface="Calibri" pitchFamily="34" charset="0"/>
              <a:cs typeface="Times New Roman,Bold" charset="-18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,Bold" charset="-18"/>
              </a:rPr>
              <a:t>Datum (období), kdy byl materiál vytvořen: duben 2013</a:t>
            </a: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,Bold" charset="-18"/>
              </a:rPr>
              <a:t>Ročník, pro který je materiál vytvořen: 9. ročník</a:t>
            </a: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,Bold" charset="-18"/>
              </a:rPr>
              <a:t>Vzdělávací oblast, obor, tematický okruh, téma: Člověk a příroda, fyzika, světelné jevy</a:t>
            </a: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2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,Bold" charset="-18"/>
              </a:rPr>
              <a:t>Anotace-metodický </a:t>
            </a:r>
            <a:r>
              <a:rPr lang="cs-CZ" sz="12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,Bold" charset="-18"/>
              </a:rPr>
              <a:t>list: Žáci se seznámí s pojmem zorný úhel a pochopí jeho vliv na vnímání velikosti předmětů. Seznámí se s lupou, mikroskopem, dalekohledem </a:t>
            </a:r>
            <a:r>
              <a:rPr lang="cs-CZ" sz="120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,Bold" charset="-18"/>
              </a:rPr>
              <a:t>a fotoaparátem. </a:t>
            </a:r>
            <a:r>
              <a:rPr lang="cs-CZ" sz="12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,Bold" charset="-18"/>
              </a:rPr>
              <a:t>Prezentace vytvořená v programu </a:t>
            </a:r>
            <a:r>
              <a:rPr lang="cs-CZ" sz="1200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,Bold" charset="-18"/>
              </a:rPr>
              <a:t>PowerPoint</a:t>
            </a:r>
            <a:r>
              <a:rPr lang="cs-CZ" sz="12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,Bold" charset="-18"/>
              </a:rPr>
              <a:t>.</a:t>
            </a:r>
          </a:p>
          <a:p>
            <a:pPr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200" dirty="0" smtClean="0">
              <a:solidFill>
                <a:prstClr val="black"/>
              </a:solidFill>
              <a:latin typeface="Arial" pitchFamily="34" charset="0"/>
              <a:ea typeface="Calibri" pitchFamily="34" charset="0"/>
              <a:cs typeface="Times New Roman,Bold" charset="-18"/>
            </a:endParaRP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2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Materiál je určen pro bezplatné používání pro potřeby výuky a vzdělávání na všech typech škol a školských zařízení. Jakékoliv další využití podléhá Autorskému zákonu.</a:t>
            </a:r>
            <a:endParaRPr lang="cs-CZ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2" descr="OPVK_hor_zakladni_logolink_RGB_cz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328" y="545163"/>
            <a:ext cx="6688138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17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10081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400050" lvl="1" indent="0">
              <a:buNone/>
            </a:pPr>
            <a:r>
              <a:rPr lang="cs-CZ" dirty="0" smtClean="0"/>
              <a:t>Největšího zvětšení zorného úhlu se dosahuje, je-li lupa blízko u oka (hodinář)</a:t>
            </a:r>
          </a:p>
        </p:txBody>
      </p:sp>
      <p:pic>
        <p:nvPicPr>
          <p:cNvPr id="5122" name="Picture 2" descr="http://b.vimeocdn.com/ts/251/344/251344133_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096000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179512" y="5373216"/>
            <a:ext cx="8784976" cy="148478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Font typeface="Arial" pitchFamily="34" charset="0"/>
              <a:buNone/>
            </a:pPr>
            <a:r>
              <a:rPr lang="cs-CZ" dirty="0" smtClean="0"/>
              <a:t>Natočením lupy ke slunci a umístěním do vhodné vzdálenosti od předmětu dojde ke koncentraci paprsků dopadajících ze slunce do čočky na malé místo na povrchu předmětu a jeho silnému ohřátí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632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Mikroskop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760640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/>
              <a:t>Slouží k pozorování malých předmětů z blízka</a:t>
            </a:r>
          </a:p>
          <a:p>
            <a:r>
              <a:rPr lang="cs-CZ" dirty="0" smtClean="0"/>
              <a:t>Skládá se:</a:t>
            </a:r>
          </a:p>
          <a:p>
            <a:pPr lvl="1"/>
            <a:r>
              <a:rPr lang="cs-CZ" b="1" i="1" dirty="0" smtClean="0"/>
              <a:t>Objektiv</a:t>
            </a:r>
            <a:r>
              <a:rPr lang="cs-CZ" dirty="0" smtClean="0"/>
              <a:t> – je blíže předmětu</a:t>
            </a:r>
          </a:p>
          <a:p>
            <a:pPr lvl="1"/>
            <a:r>
              <a:rPr lang="cs-CZ" b="1" i="1" dirty="0" smtClean="0"/>
              <a:t>Okulár</a:t>
            </a:r>
            <a:r>
              <a:rPr lang="cs-CZ" dirty="0" smtClean="0"/>
              <a:t> – při pozorování se do něj díváme</a:t>
            </a:r>
          </a:p>
          <a:p>
            <a:r>
              <a:rPr lang="cs-CZ" dirty="0" smtClean="0"/>
              <a:t>Obě části jsou tvořeny soustavou několika čoček</a:t>
            </a:r>
          </a:p>
          <a:p>
            <a:r>
              <a:rPr lang="cs-CZ" dirty="0" smtClean="0"/>
              <a:t>Pozorovaný předmět umístíme do malé vzdálenosti před předmětové ohnisko objektivu</a:t>
            </a:r>
          </a:p>
          <a:p>
            <a:r>
              <a:rPr lang="cs-CZ" dirty="0" smtClean="0"/>
              <a:t>Obraz – skutečný, převrácený a zvětšený obraz</a:t>
            </a:r>
          </a:p>
          <a:p>
            <a:r>
              <a:rPr lang="cs-CZ" dirty="0" smtClean="0"/>
              <a:t>Optickým mikroskopem se běžně dosahuje zvětšení 50x až 1 000x</a:t>
            </a:r>
          </a:p>
          <a:p>
            <a:r>
              <a:rPr lang="cs-CZ" dirty="0" smtClean="0"/>
              <a:t>Maximální teoretické zvětšení je asi 2 000a (fyzikální bariéry kvůli omezení délky světelných vln)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31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thumb/f/f0/Opticke_zobrazeni_mikroskop.svg/450px-Opticke_zobrazeni_mikroskop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667066" cy="483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8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Dalekohled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Slouží k pozorování velkých, ale velmi vzdálených předmětů</a:t>
            </a:r>
          </a:p>
          <a:p>
            <a:r>
              <a:rPr lang="cs-CZ" dirty="0" smtClean="0"/>
              <a:t>Skládá se také z objektivu a okuláru</a:t>
            </a:r>
          </a:p>
          <a:p>
            <a:r>
              <a:rPr lang="cs-CZ" dirty="0" smtClean="0"/>
              <a:t>Rozdíl – předmět je od objektivu  vždy velmi vzdálený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293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Rozdělení podle konstrukce objektivu: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smtClean="0"/>
              <a:t>Refraktory</a:t>
            </a:r>
            <a:r>
              <a:rPr lang="cs-CZ" dirty="0" smtClean="0"/>
              <a:t> – používají jako objektiv spojnou čočku</a:t>
            </a:r>
          </a:p>
          <a:p>
            <a:pPr lvl="1"/>
            <a:r>
              <a:rPr lang="cs-CZ" i="1" dirty="0" smtClean="0"/>
              <a:t>Keplerův</a:t>
            </a:r>
            <a:r>
              <a:rPr lang="cs-CZ" dirty="0" smtClean="0"/>
              <a:t> dalekohled – objektiv spojná čočka s velkou ohniskovou vzdáleností, okulár – lupa</a:t>
            </a:r>
          </a:p>
          <a:p>
            <a:pPr lvl="1"/>
            <a:r>
              <a:rPr lang="cs-CZ" dirty="0" smtClean="0"/>
              <a:t>Vytváří převrácený, neskutečný, zvětšený obraz</a:t>
            </a:r>
          </a:p>
          <a:p>
            <a:r>
              <a:rPr lang="cs-CZ" b="1" i="1" dirty="0" smtClean="0"/>
              <a:t>Reflektory</a:t>
            </a:r>
            <a:r>
              <a:rPr lang="cs-CZ" dirty="0" smtClean="0"/>
              <a:t> – používají duté zrcadlo</a:t>
            </a:r>
          </a:p>
          <a:p>
            <a:pPr lvl="1"/>
            <a:r>
              <a:rPr lang="cs-CZ" i="1" dirty="0" smtClean="0"/>
              <a:t>Newtonův</a:t>
            </a:r>
            <a:r>
              <a:rPr lang="cs-CZ" dirty="0" smtClean="0"/>
              <a:t> dalekohled – obraz je stranově převrácený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615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Keplerův (hvězdářský)</a:t>
            </a:r>
            <a:endParaRPr lang="cs-CZ" dirty="0"/>
          </a:p>
        </p:txBody>
      </p:sp>
      <p:pic>
        <p:nvPicPr>
          <p:cNvPr id="7170" name="Picture 2" descr="http://fyzika.gbn.cz/phprs/image/fyzika/optika/dal_kep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64704"/>
            <a:ext cx="7715250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tein.upce.cz/lectcz/figures/fzsp8/FG34_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027" y="3356992"/>
            <a:ext cx="5042708" cy="378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51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Newtonův dalekohled</a:t>
            </a:r>
            <a:endParaRPr lang="cs-CZ" dirty="0"/>
          </a:p>
        </p:txBody>
      </p:sp>
      <p:pic>
        <p:nvPicPr>
          <p:cNvPr id="8194" name="Picture 2" descr="http://fyzika.jreichl.com/data/optika/33_opticke_pristroje_soubory/image0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23" y="1556792"/>
            <a:ext cx="3228975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fyzika.gbn.cz/phprs/image/fyzika/optika/dal_n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523466"/>
            <a:ext cx="444817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74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/>
              <a:t>Galileův (pozemský, holandský)</a:t>
            </a:r>
            <a:endParaRPr lang="cs-CZ" dirty="0"/>
          </a:p>
        </p:txBody>
      </p:sp>
      <p:pic>
        <p:nvPicPr>
          <p:cNvPr id="9218" name="Picture 2" descr="http://fyzika.jreichl.com/data/optika/33_opticke_pristroje_soubory/image0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9" y="1622764"/>
            <a:ext cx="32766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851920" y="1461375"/>
            <a:ext cx="4968552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Vzniklý obraz je přímý, neskutečný, úhlově zvětšený. Principu Galileiho dalekohledu se užívá např. v divadelním kukátku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0" name="Picture 4" descr="http://fyzweb.cz/materialy/bizarni_kramy/daleka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070" y="3645024"/>
            <a:ext cx="5924385" cy="265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16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err="1"/>
              <a:t>C</a:t>
            </a:r>
            <a:r>
              <a:rPr lang="cs-CZ" dirty="0" err="1" smtClean="0"/>
              <a:t>assegrainův</a:t>
            </a:r>
            <a:r>
              <a:rPr lang="cs-CZ" dirty="0" smtClean="0"/>
              <a:t> dalekohled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4265712"/>
            <a:ext cx="8229600" cy="2592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rcadlový dalekohled s vrtaným primárním zrcadlem a s vydutým sekundárním zrcadlem před primárním ohniskem. </a:t>
            </a:r>
          </a:p>
          <a:p>
            <a:pPr marL="0" indent="0"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Světelný svazek se odráží od sekundárního zrcadla a vrací se pak v ose dalekohledu otvorem v primárním parabolickém zrcadle do okuláru. </a:t>
            </a:r>
          </a:p>
          <a:p>
            <a:pPr marL="0" indent="0">
              <a:buNone/>
            </a:pPr>
            <a:r>
              <a:rPr lang="cs-CZ" sz="2000" dirty="0" smtClean="0">
                <a:latin typeface="Arial" pitchFamily="34" charset="0"/>
                <a:cs typeface="Arial" pitchFamily="34" charset="0"/>
              </a:rPr>
              <a:t>Výhoda tohoto typu spočívá v tom, že má podstatně delší ohniskovou vzdálenost a umožňuje tak větší rozlišení. Systém navrhl téměř neznámý francouzský sochař a vědec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Sieur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Cassegrain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v roce 1672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http://upload.wikimedia.org/wikipedia/commons/thumb/3/3d/Opticke_zobrazeni_dalekohled_cassegrain.svg/724px-Opticke_zobrazeni_dalekohled_cassegrai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96752"/>
            <a:ext cx="68961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029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Fotoaparát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dirty="0" smtClean="0"/>
              <a:t>Světlo odražené od předmětu vstupuje do fotoaparátu kruhovým otvorem (clona-stejná funkce jako duhovka)</a:t>
            </a:r>
          </a:p>
          <a:p>
            <a:r>
              <a:rPr lang="cs-CZ" dirty="0" smtClean="0"/>
              <a:t>Za šera se otvor zvětšuje, za jasného denního světla stahuje (automaticky)</a:t>
            </a:r>
          </a:p>
          <a:p>
            <a:r>
              <a:rPr lang="cs-CZ" dirty="0" smtClean="0"/>
              <a:t>Objektiv tvoří spojná soustava čoček, která zobrazuje předmět na fotografický film (skutečný, převrácený, zmenšený)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418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administrator\AppData\Local\Microsoft\Windows\Temporary Internet Files\Content.IE5\1BZGX34H\MP90039884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592" y="10732"/>
            <a:ext cx="3122408" cy="23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Optické přístroje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Užití čoček v praxi</a:t>
            </a:r>
            <a:endParaRPr lang="cs-CZ" dirty="0"/>
          </a:p>
        </p:txBody>
      </p:sp>
      <p:pic>
        <p:nvPicPr>
          <p:cNvPr id="1026" name="Picture 2" descr="C:\Users\administrator\AppData\Local\Microsoft\Windows\Temporary Internet Files\Content.IE5\H30TW4VZ\MP90038525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9512" y="4752020"/>
            <a:ext cx="2696344" cy="192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istrator\AppData\Local\Microsoft\Windows\Temporary Internet Files\Content.IE5\BZNCLDJY\MP900399221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632" y="3801616"/>
            <a:ext cx="2912368" cy="29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istrator\AppData\Local\Microsoft\Windows\Temporary Internet Files\Content.IE5\WC3YO74F\MC90029259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2" y="476672"/>
            <a:ext cx="2063109" cy="329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administrator\AppData\Local\Microsoft\Windows\Temporary Internet Files\Content.IE5\5NK9JR06\MP900385211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89" y="150184"/>
            <a:ext cx="2941982" cy="2101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administrator\AppData\Local\Microsoft\Windows\Temporary Internet Files\Content.IE5\U6ROVU90\MC90025219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36703"/>
            <a:ext cx="1748544" cy="304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70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/>
          <a:lstStyle/>
          <a:p>
            <a:r>
              <a:rPr lang="cs-CZ" dirty="0"/>
              <a:t>F</a:t>
            </a:r>
            <a:r>
              <a:rPr lang="cs-CZ" dirty="0" smtClean="0"/>
              <a:t>ilm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cs-CZ" dirty="0" smtClean="0"/>
              <a:t>Slabá vrstva chemické látky – citlivý na světlo</a:t>
            </a:r>
          </a:p>
          <a:p>
            <a:r>
              <a:rPr lang="cs-CZ" dirty="0" smtClean="0"/>
              <a:t>Je zakryt závěrkou</a:t>
            </a:r>
          </a:p>
          <a:p>
            <a:r>
              <a:rPr lang="cs-CZ" dirty="0" smtClean="0"/>
              <a:t>Při stisknutí spouště se závěrka na velmi krátkou dobu otevře</a:t>
            </a:r>
          </a:p>
          <a:p>
            <a:r>
              <a:rPr lang="cs-CZ" dirty="0" smtClean="0"/>
              <a:t>Světlo projde objektivem a zobrazí na film předmět</a:t>
            </a:r>
          </a:p>
          <a:p>
            <a:r>
              <a:rPr lang="cs-CZ" dirty="0" smtClean="0"/>
              <a:t>Při vyvolání filmu vznikne negativ – v místech, kam dopadlo světlo je film tmavý</a:t>
            </a:r>
          </a:p>
          <a:p>
            <a:r>
              <a:rPr lang="cs-CZ" dirty="0" smtClean="0"/>
              <a:t>Negativ je průhledný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584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jenprozeny.cz/sites/default/files/imagecache/dust_nodegrid_zoom/gallery/25329/6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36525"/>
            <a:ext cx="5084564" cy="723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516216" y="2924944"/>
            <a:ext cx="2304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30 sekund sledujte barevné kroužky na nosu dívky. Potom se rychle podívejte na bílou stěnu nebo na strop (nebo cokoliv čistě bílého) a začněte rychle mrkat.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6182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r>
              <a:rPr lang="cs-CZ" dirty="0" smtClean="0"/>
              <a:t>Negativ se promítne na fotografický papír, který opět obsahuje chemickou látku citlivou na světlo</a:t>
            </a:r>
          </a:p>
          <a:p>
            <a:r>
              <a:rPr lang="cs-CZ" dirty="0" smtClean="0"/>
              <a:t>Z tmavých míst negativu se stanou místa světlá a naopak</a:t>
            </a:r>
          </a:p>
          <a:p>
            <a:r>
              <a:rPr lang="cs-CZ" dirty="0" smtClean="0"/>
              <a:t>Získáme pozitiv</a:t>
            </a:r>
          </a:p>
          <a:p>
            <a:r>
              <a:rPr lang="cs-CZ" dirty="0" smtClean="0"/>
              <a:t>V dnešní době – fotoaparáty digitální</a:t>
            </a:r>
          </a:p>
          <a:p>
            <a:r>
              <a:rPr lang="cs-CZ" dirty="0" smtClean="0"/>
              <a:t>Světlo dopadá na polovodičovou součástku (čip)</a:t>
            </a:r>
          </a:p>
          <a:p>
            <a:r>
              <a:rPr lang="cs-CZ" dirty="0" smtClean="0"/>
              <a:t>Tato součástka převádí světelnou informaci o předmětu na informaci elektronickou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206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obrázek10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844824"/>
            <a:ext cx="6742187" cy="26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39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dirty="0" smtClean="0"/>
              <a:t>Teleobjektiv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/>
              <a:t>Profesionální fotografové mají velmi dlouhé objektivy</a:t>
            </a:r>
          </a:p>
          <a:p>
            <a:r>
              <a:rPr lang="cs-CZ" dirty="0" smtClean="0"/>
              <a:t>Mohou zachytit i vzdálené předměty </a:t>
            </a:r>
          </a:p>
          <a:p>
            <a:r>
              <a:rPr lang="cs-CZ" dirty="0" smtClean="0"/>
              <a:t>Čím má objektiv větší ohniskovou vzdálenost, tím je také obraz na filmu větší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487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Zajímavost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Slovo fotografie pochází z řeckých slov</a:t>
            </a:r>
          </a:p>
          <a:p>
            <a:pPr lvl="1"/>
            <a:r>
              <a:rPr lang="cs-CZ" i="1" dirty="0" err="1" smtClean="0"/>
              <a:t>photos</a:t>
            </a:r>
            <a:r>
              <a:rPr lang="cs-CZ" i="1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fotos</a:t>
            </a:r>
            <a:r>
              <a:rPr lang="cs-CZ" dirty="0" smtClean="0"/>
              <a:t>) – světlo</a:t>
            </a:r>
          </a:p>
          <a:p>
            <a:pPr lvl="1"/>
            <a:r>
              <a:rPr lang="cs-CZ" i="1" dirty="0" err="1" smtClean="0"/>
              <a:t>Graphein</a:t>
            </a:r>
            <a:r>
              <a:rPr lang="cs-CZ" dirty="0" smtClean="0"/>
              <a:t> (</a:t>
            </a:r>
            <a:r>
              <a:rPr lang="cs-CZ" dirty="0" err="1" smtClean="0"/>
              <a:t>grafejn</a:t>
            </a:r>
            <a:r>
              <a:rPr lang="cs-CZ" dirty="0" smtClean="0"/>
              <a:t>) – psaní</a:t>
            </a:r>
          </a:p>
          <a:p>
            <a:r>
              <a:rPr lang="cs-CZ" dirty="0" smtClean="0"/>
              <a:t>Znamená psaní světlem</a:t>
            </a:r>
          </a:p>
          <a:p>
            <a:r>
              <a:rPr lang="cs-CZ" dirty="0" smtClean="0"/>
              <a:t>První dochovaný snímek pochází z roku 1826 z Francie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887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300" dirty="0" smtClean="0">
                <a:hlinkClick r:id="rId2"/>
              </a:rPr>
              <a:t>http://www.tichanek.cz/g4v/4obr3_velikosti_dle_zorny_uhel.gif</a:t>
            </a:r>
            <a:endParaRPr lang="cs-CZ" sz="1300" dirty="0" smtClean="0"/>
          </a:p>
          <a:p>
            <a:r>
              <a:rPr lang="cs-CZ" sz="1300" dirty="0" smtClean="0">
                <a:hlinkClick r:id="rId3"/>
              </a:rPr>
              <a:t>http://www.sdilej.eu/pics/e7c51e59a908c30a2cbe7696dbc9a7d6.jpg</a:t>
            </a:r>
            <a:endParaRPr lang="cs-CZ" sz="1300" dirty="0" smtClean="0"/>
          </a:p>
          <a:p>
            <a:r>
              <a:rPr lang="cs-CZ" sz="1300" dirty="0" smtClean="0">
                <a:hlinkClick r:id="rId4"/>
              </a:rPr>
              <a:t>http://fyzika.jreichl.com/data/optika/33_opticke_pristroje_soubory/image013.png</a:t>
            </a:r>
            <a:endParaRPr lang="cs-CZ" sz="1300" dirty="0" smtClean="0"/>
          </a:p>
          <a:p>
            <a:r>
              <a:rPr lang="cs-CZ" sz="1300" dirty="0" smtClean="0">
                <a:hlinkClick r:id="rId5"/>
              </a:rPr>
              <a:t>http://b.vimeocdn.com/ts/251/344/251344133_640.jpg</a:t>
            </a:r>
            <a:endParaRPr lang="cs-CZ" sz="1300" dirty="0" smtClean="0"/>
          </a:p>
          <a:p>
            <a:r>
              <a:rPr lang="cs-CZ" sz="1300" dirty="0" smtClean="0">
                <a:hlinkClick r:id="rId6"/>
              </a:rPr>
              <a:t>https://upload.wikimedia.org/wikipedia/commons/thumb/f/f0/Opticke_zobrazeni_mikroskop.svg/450px-Opticke_zobrazeni_mikroskop.svg.png</a:t>
            </a:r>
            <a:endParaRPr lang="cs-CZ" sz="1300" dirty="0" smtClean="0"/>
          </a:p>
          <a:p>
            <a:r>
              <a:rPr lang="cs-CZ" sz="1300" dirty="0" smtClean="0">
                <a:hlinkClick r:id="rId7"/>
              </a:rPr>
              <a:t>http://fyzika.gbn.cz/phprs/image/fyzika/optika/dal_kepler.jpg</a:t>
            </a:r>
            <a:endParaRPr lang="cs-CZ" sz="1300" dirty="0" smtClean="0"/>
          </a:p>
          <a:p>
            <a:r>
              <a:rPr lang="cs-CZ" sz="1300" dirty="0" smtClean="0">
                <a:hlinkClick r:id="rId8"/>
              </a:rPr>
              <a:t>http://fyzika.jreichl.com/data/optika/33_opticke_pristroje_soubory/image036.jpg</a:t>
            </a:r>
            <a:endParaRPr lang="cs-CZ" sz="1300" dirty="0" smtClean="0"/>
          </a:p>
          <a:p>
            <a:r>
              <a:rPr lang="cs-CZ" sz="900" dirty="0" smtClean="0">
                <a:hlinkClick r:id="rId9"/>
              </a:rPr>
              <a:t>http://fyzika.gbn.cz/phprs/image/fyzika/optika/dal_new.jpg</a:t>
            </a:r>
            <a:endParaRPr lang="cs-CZ" sz="900" dirty="0" smtClean="0"/>
          </a:p>
          <a:p>
            <a:r>
              <a:rPr lang="cs-CZ" sz="900" dirty="0" smtClean="0">
                <a:hlinkClick r:id="rId10"/>
              </a:rPr>
              <a:t>http://fyzweb.cz/materialy/bizarni_kramy/daleka1.gif</a:t>
            </a:r>
            <a:endParaRPr lang="cs-CZ" sz="900" dirty="0" smtClean="0"/>
          </a:p>
          <a:p>
            <a:r>
              <a:rPr lang="cs-CZ" sz="900" dirty="0" smtClean="0">
                <a:hlinkClick r:id="rId11"/>
              </a:rPr>
              <a:t>http://upload.wikimedia.org/wikipedia/commons/thumb/3/3d/Opticke_zobrazeni_dalekohled_cassegrain.svg/724px-Opticke_zobrazeni_dalekohled_cassegrain.svg.png</a:t>
            </a:r>
            <a:endParaRPr lang="cs-CZ" sz="900" dirty="0" smtClean="0"/>
          </a:p>
          <a:p>
            <a:r>
              <a:rPr lang="cs-CZ" sz="900" dirty="0" smtClean="0">
                <a:hlinkClick r:id="rId12"/>
              </a:rPr>
              <a:t>http://www.aldebaran.cz/glossary/print.php?id=657</a:t>
            </a:r>
            <a:endParaRPr lang="cs-CZ" sz="900" dirty="0" smtClean="0"/>
          </a:p>
          <a:p>
            <a:r>
              <a:rPr lang="cs-CZ" sz="900" dirty="0">
                <a:hlinkClick r:id="rId13"/>
              </a:rPr>
              <a:t>http://</a:t>
            </a:r>
            <a:r>
              <a:rPr lang="cs-CZ" sz="900" dirty="0" smtClean="0">
                <a:hlinkClick r:id="rId13"/>
              </a:rPr>
              <a:t>www.jenprozeny.cz/sites/default/files/imagecache/dust_nodegrid_zoom/gallery/25329/60024.jpg</a:t>
            </a:r>
            <a:endParaRPr lang="cs-CZ" sz="900" dirty="0" smtClean="0"/>
          </a:p>
          <a:p>
            <a:r>
              <a:rPr lang="cs-CZ" sz="900" dirty="0"/>
              <a:t>RAUNER, Karel. </a:t>
            </a:r>
            <a:r>
              <a:rPr lang="cs-CZ" sz="900" i="1" dirty="0"/>
              <a:t>Fyzika 7: učebnice pro základní školy a víceletá gymnázia</a:t>
            </a:r>
            <a:r>
              <a:rPr lang="cs-CZ" sz="900" dirty="0"/>
              <a:t>. 1. vyd. Plzeň: Fraus, 2005, 136 s. ISBN 80-723-8431-7. </a:t>
            </a:r>
            <a:endParaRPr lang="cs-CZ" sz="900" dirty="0" smtClean="0"/>
          </a:p>
          <a:p>
            <a:endParaRPr lang="cs-CZ" sz="9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171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cs-CZ" dirty="0" smtClean="0"/>
              <a:t>Zrak nám přináší až 85% informací o světě kolem nás</a:t>
            </a:r>
          </a:p>
          <a:p>
            <a:r>
              <a:rPr lang="cs-CZ" dirty="0" smtClean="0"/>
              <a:t>Přesto se lidé odedávna snaží využít nových poznatků k tomu, aby viděli „více“</a:t>
            </a:r>
          </a:p>
          <a:p>
            <a:r>
              <a:rPr lang="cs-CZ" dirty="0" smtClean="0"/>
              <a:t>Proto byly vynalezeny lupa, mikroskop, dalekohled, fotoaparát, kamera a další přístroje</a:t>
            </a:r>
          </a:p>
          <a:p>
            <a:r>
              <a:rPr lang="cs-CZ" dirty="0" smtClean="0"/>
              <a:t>Většina z nich používá odrazu světla na zrcadlech a lomu světla čočkami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06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Zorný úhel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Dva různě velké a různě vzdálené předměty se zdají být stejně veliké</a:t>
            </a:r>
          </a:p>
          <a:p>
            <a:r>
              <a:rPr lang="cs-CZ" dirty="0" smtClean="0"/>
              <a:t>Např. díváme-li se na horkovzdušný balón a srovnáme ho se Slunečním kotoučem, mohou se zdát obě tělesa stejně velká</a:t>
            </a:r>
          </a:p>
          <a:p>
            <a:r>
              <a:rPr lang="cs-CZ" dirty="0" smtClean="0"/>
              <a:t>Vnímání velikosti různých předmětů závisí na </a:t>
            </a:r>
            <a:r>
              <a:rPr lang="cs-CZ" b="1" i="1" dirty="0" smtClean="0"/>
              <a:t>zorném úhlu </a:t>
            </a:r>
            <a:r>
              <a:rPr lang="cs-CZ" b="1" i="1" dirty="0" smtClean="0">
                <a:sym typeface="Symbol"/>
              </a:rPr>
              <a:t> </a:t>
            </a:r>
            <a:r>
              <a:rPr lang="cs-CZ" dirty="0" smtClean="0">
                <a:sym typeface="Symbol"/>
              </a:rPr>
              <a:t>(řecké písmeno epsilon)</a:t>
            </a:r>
          </a:p>
          <a:p>
            <a:r>
              <a:rPr lang="cs-CZ" dirty="0" smtClean="0">
                <a:sym typeface="Symbol"/>
              </a:rPr>
              <a:t>Je to úhel, mezi paprsky od krajních bodů sledovaného předmětu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777861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40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tichanek.cz/g4v/4obr3_velikosti_dle_zorny_uh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48" y="476672"/>
            <a:ext cx="609600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84984"/>
            <a:ext cx="4968552" cy="251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742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525963"/>
          </a:xfrm>
        </p:spPr>
        <p:txBody>
          <a:bodyPr/>
          <a:lstStyle/>
          <a:p>
            <a:r>
              <a:rPr lang="cs-CZ" dirty="0" smtClean="0"/>
              <a:t>Se změnou vzdálenosti předmětu od oka se mění zorný úhel</a:t>
            </a:r>
          </a:p>
          <a:p>
            <a:r>
              <a:rPr lang="cs-CZ" dirty="0" smtClean="0"/>
              <a:t>Zdravé oko je schopno rozlišit od sebe dva body, pokud je vnímá pod zorným úhlem větším než 1´ (1 úhlová minuta=1/60 stupně)</a:t>
            </a:r>
          </a:p>
          <a:p>
            <a:r>
              <a:rPr lang="cs-CZ" dirty="0" smtClean="0"/>
              <a:t>Pod zorným úhlem jedné minuty vidíme např. minci 1 Kč ze vzdálenosti asi 70 m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Oko - zorný úhe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6632"/>
            <a:ext cx="6192688" cy="1784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520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Menšího zorného úhlu vzdálených předmětů využívají i filmaři při natáčení filmových triků s „obry“ a „trpaslíky“</a:t>
            </a:r>
          </a:p>
          <a:p>
            <a:r>
              <a:rPr lang="cs-CZ" dirty="0" smtClean="0"/>
              <a:t>Můžeme to vidět např. ve filmu Tři veteráni nebo </a:t>
            </a:r>
            <a:r>
              <a:rPr lang="cs-CZ" dirty="0" smtClean="0">
                <a:hlinkClick r:id="rId2"/>
              </a:rPr>
              <a:t>Ať žijí duchové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559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Lupa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C</a:t>
            </a:r>
            <a:r>
              <a:rPr lang="cs-CZ" dirty="0" smtClean="0"/>
              <a:t>hceme-li pozorovat předměty, jejichž zorný úhel je menší než 1´, použijeme k jejich zvětšení např. lupu</a:t>
            </a:r>
          </a:p>
          <a:p>
            <a:r>
              <a:rPr lang="cs-CZ" dirty="0" smtClean="0"/>
              <a:t>Je to spojka, která má malou ohniskovou vzdálenost  (tlustá čočka)</a:t>
            </a:r>
          </a:p>
          <a:p>
            <a:r>
              <a:rPr lang="cs-CZ" dirty="0" smtClean="0"/>
              <a:t>Běžné lupy zvětšují přibližně šestkrát (max. 12x)</a:t>
            </a:r>
          </a:p>
          <a:p>
            <a:r>
              <a:rPr lang="cs-CZ" dirty="0" smtClean="0"/>
              <a:t>Jako lupu lze použít spojku, která má ohniskovou vzdálenost menší než 25 cm, tzn. Optická mohutnost větší než 4 dioptrie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724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yzika.jreichl.com/data/optika/33_opticke_pristroje_soubory/image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" y="0"/>
            <a:ext cx="4896544" cy="3931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1852"/>
            <a:ext cx="6224201" cy="2671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5292080" y="980728"/>
            <a:ext cx="3851920" cy="16619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cs-CZ" sz="2800" dirty="0" smtClean="0">
                <a:latin typeface="Arial" pitchFamily="34" charset="0"/>
                <a:cs typeface="Arial" pitchFamily="34" charset="0"/>
              </a:rPr>
              <a:t>předmět umísťujeme mezi </a:t>
            </a:r>
            <a:r>
              <a:rPr lang="cs-CZ" sz="2800" b="1" i="1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cs-CZ" sz="2800" b="1" i="1" dirty="0" smtClean="0">
                <a:latin typeface="Arial" pitchFamily="34" charset="0"/>
                <a:cs typeface="Arial" pitchFamily="34" charset="0"/>
              </a:rPr>
              <a:t>S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čočky (blíže k ohnisku)</a:t>
            </a:r>
          </a:p>
          <a:p>
            <a:endParaRPr lang="cs-CZ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5282271" y="2852936"/>
            <a:ext cx="3851920" cy="123110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cs-CZ" sz="2800" dirty="0" smtClean="0">
                <a:latin typeface="Arial" pitchFamily="34" charset="0"/>
                <a:cs typeface="Arial" pitchFamily="34" charset="0"/>
              </a:rPr>
              <a:t>Obraz – zvětšený, vzpřímený a zdánlivý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792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969</Words>
  <Application>Microsoft Office PowerPoint</Application>
  <PresentationFormat>Předvádění na obrazovce (4:3)</PresentationFormat>
  <Paragraphs>127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Prezentace aplikace PowerPoint</vt:lpstr>
      <vt:lpstr>Optické přístroje</vt:lpstr>
      <vt:lpstr>Prezentace aplikace PowerPoint</vt:lpstr>
      <vt:lpstr>Zorný úhel</vt:lpstr>
      <vt:lpstr>Prezentace aplikace PowerPoint</vt:lpstr>
      <vt:lpstr>Prezentace aplikace PowerPoint</vt:lpstr>
      <vt:lpstr>Prezentace aplikace PowerPoint</vt:lpstr>
      <vt:lpstr>Lupa</vt:lpstr>
      <vt:lpstr>Prezentace aplikace PowerPoint</vt:lpstr>
      <vt:lpstr>Prezentace aplikace PowerPoint</vt:lpstr>
      <vt:lpstr>Mikroskop</vt:lpstr>
      <vt:lpstr>Prezentace aplikace PowerPoint</vt:lpstr>
      <vt:lpstr>Dalekohled</vt:lpstr>
      <vt:lpstr>Rozdělení podle konstrukce objektivu:</vt:lpstr>
      <vt:lpstr>Keplerův (hvězdářský)</vt:lpstr>
      <vt:lpstr>Newtonův dalekohled</vt:lpstr>
      <vt:lpstr>Galileův (pozemský, holandský)</vt:lpstr>
      <vt:lpstr>Cassegrainův dalekohled</vt:lpstr>
      <vt:lpstr>Fotoaparát</vt:lpstr>
      <vt:lpstr>Film</vt:lpstr>
      <vt:lpstr>Prezentace aplikace PowerPoint</vt:lpstr>
      <vt:lpstr>Prezentace aplikace PowerPoint</vt:lpstr>
      <vt:lpstr>Prezentace aplikace PowerPoint</vt:lpstr>
      <vt:lpstr>Teleobjektiv </vt:lpstr>
      <vt:lpstr>Zajímavost 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Optické přístroje</dc:title>
  <dc:creator>Administrator</dc:creator>
  <cp:lastModifiedBy>Administrator</cp:lastModifiedBy>
  <cp:revision>23</cp:revision>
  <dcterms:created xsi:type="dcterms:W3CDTF">2013-04-23T09:46:08Z</dcterms:created>
  <dcterms:modified xsi:type="dcterms:W3CDTF">2013-10-14T10:47:57Z</dcterms:modified>
</cp:coreProperties>
</file>